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 id="285" r:id="rId23"/>
    <p:sldId id="278" r:id="rId24"/>
    <p:sldId id="279" r:id="rId25"/>
    <p:sldId id="280" r:id="rId26"/>
    <p:sldId id="281" r:id="rId27"/>
    <p:sldId id="282" r:id="rId28"/>
    <p:sldId id="287" r:id="rId29"/>
    <p:sldId id="283" r:id="rId30"/>
    <p:sldId id="286" r:id="rId31"/>
    <p:sldId id="284" r:id="rId32"/>
    <p:sldId id="288" r:id="rId33"/>
    <p:sldId id="290" r:id="rId34"/>
    <p:sldId id="289"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2" d="100"/>
          <a:sy n="152" d="100"/>
        </p:scale>
        <p:origin x="-1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584D3-9B9A-3C48-B226-1B4210376AD1}" type="datetimeFigureOut">
              <a:rPr lang="en-US" smtClean="0"/>
              <a:t>2/26/14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71FF6-4213-5445-B8B6-51E090B36F5B}" type="slidenum">
              <a:rPr lang="en-US" smtClean="0"/>
              <a:t>‹#›</a:t>
            </a:fld>
            <a:endParaRPr lang="en-US"/>
          </a:p>
        </p:txBody>
      </p:sp>
    </p:spTree>
    <p:extLst>
      <p:ext uri="{BB962C8B-B14F-4D97-AF65-F5344CB8AC3E}">
        <p14:creationId xmlns:p14="http://schemas.microsoft.com/office/powerpoint/2010/main" val="22909449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make sure that you get your students to download &amp; install Adobe Edge ANIMATE. There is Edge Code, Edge Reflow,</a:t>
            </a:r>
            <a:r>
              <a:rPr lang="en-US" baseline="0" dirty="0" smtClean="0"/>
              <a:t> Edge Fonts, etc.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2</a:t>
            </a:fld>
            <a:endParaRPr lang="en-US"/>
          </a:p>
        </p:txBody>
      </p:sp>
    </p:spTree>
    <p:extLst>
      <p:ext uri="{BB962C8B-B14F-4D97-AF65-F5344CB8AC3E}">
        <p14:creationId xmlns:p14="http://schemas.microsoft.com/office/powerpoint/2010/main" val="1436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 lot of students start</a:t>
            </a:r>
            <a:r>
              <a:rPr lang="en-US" baseline="0" dirty="0" smtClean="0"/>
              <a:t> freaking out when they’re typing an nothing appears. Get them to change the text color.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14</a:t>
            </a:fld>
            <a:endParaRPr lang="en-US"/>
          </a:p>
        </p:txBody>
      </p:sp>
    </p:spTree>
    <p:extLst>
      <p:ext uri="{BB962C8B-B14F-4D97-AF65-F5344CB8AC3E}">
        <p14:creationId xmlns:p14="http://schemas.microsoft.com/office/powerpoint/2010/main" val="300676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students some time to try their hand and drawing. Some will already be way ahead at this step.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15</a:t>
            </a:fld>
            <a:endParaRPr lang="en-US"/>
          </a:p>
        </p:txBody>
      </p:sp>
    </p:spTree>
    <p:extLst>
      <p:ext uri="{BB962C8B-B14F-4D97-AF65-F5344CB8AC3E}">
        <p14:creationId xmlns:p14="http://schemas.microsoft.com/office/powerpoint/2010/main" val="247155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be a good place to talk</a:t>
            </a:r>
            <a:r>
              <a:rPr lang="en-US" baseline="0" dirty="0" smtClean="0"/>
              <a:t> about “instances” and what those mean in web graphics programs – that by having only one image, this saves time/effort, and yet allows them flexibility in their designs.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17</a:t>
            </a:fld>
            <a:endParaRPr lang="en-US"/>
          </a:p>
        </p:txBody>
      </p:sp>
    </p:spTree>
    <p:extLst>
      <p:ext uri="{BB962C8B-B14F-4D97-AF65-F5344CB8AC3E}">
        <p14:creationId xmlns:p14="http://schemas.microsoft.com/office/powerpoint/2010/main" val="337719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they’ve been working in Dreamweaver, this numbered panel will look familiar to them.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18</a:t>
            </a:fld>
            <a:endParaRPr lang="en-US"/>
          </a:p>
        </p:txBody>
      </p:sp>
    </p:spTree>
    <p:extLst>
      <p:ext uri="{BB962C8B-B14F-4D97-AF65-F5344CB8AC3E}">
        <p14:creationId xmlns:p14="http://schemas.microsoft.com/office/powerpoint/2010/main" val="310777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they have the </a:t>
            </a:r>
            <a:r>
              <a:rPr lang="en-US" dirty="0" err="1" smtClean="0"/>
              <a:t>playhead</a:t>
            </a:r>
            <a:r>
              <a:rPr lang="en-US" dirty="0" smtClean="0"/>
              <a:t> set to 0:00</a:t>
            </a:r>
            <a:r>
              <a:rPr lang="en-US" baseline="0" dirty="0" smtClean="0"/>
              <a:t> before they invoke the Toggle Pin.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23</a:t>
            </a:fld>
            <a:endParaRPr lang="en-US"/>
          </a:p>
        </p:txBody>
      </p:sp>
    </p:spTree>
    <p:extLst>
      <p:ext uri="{BB962C8B-B14F-4D97-AF65-F5344CB8AC3E}">
        <p14:creationId xmlns:p14="http://schemas.microsoft.com/office/powerpoint/2010/main" val="64192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you will hear chirps of joy here.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33</a:t>
            </a:fld>
            <a:endParaRPr lang="en-US"/>
          </a:p>
        </p:txBody>
      </p:sp>
    </p:spTree>
    <p:extLst>
      <p:ext uri="{BB962C8B-B14F-4D97-AF65-F5344CB8AC3E}">
        <p14:creationId xmlns:p14="http://schemas.microsoft.com/office/powerpoint/2010/main" val="212362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found that there is often</a:t>
            </a:r>
            <a:r>
              <a:rPr lang="en-US" baseline="0" dirty="0" smtClean="0"/>
              <a:t> confusion when it comes to the concept of keeping all files in the same folder, and then using FTP to upload that folder to a webserver. This step may require some explanation.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3</a:t>
            </a:fld>
            <a:endParaRPr lang="en-US"/>
          </a:p>
        </p:txBody>
      </p:sp>
    </p:spTree>
    <p:extLst>
      <p:ext uri="{BB962C8B-B14F-4D97-AF65-F5344CB8AC3E}">
        <p14:creationId xmlns:p14="http://schemas.microsoft.com/office/powerpoint/2010/main" val="361794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a series of “check-in” slides to get the students to look at what they’ve done, and see if what they’ve got on their computers looks like what you’ve got on yours.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4</a:t>
            </a:fld>
            <a:endParaRPr lang="en-US"/>
          </a:p>
        </p:txBody>
      </p:sp>
    </p:spTree>
    <p:extLst>
      <p:ext uri="{BB962C8B-B14F-4D97-AF65-F5344CB8AC3E}">
        <p14:creationId xmlns:p14="http://schemas.microsoft.com/office/powerpoint/2010/main" val="284564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helps to compare the UI for Edge to the workspaces they are familiar with in Premiere. Timeline at the bottom, window above where you see stuff happen as you scrub the </a:t>
            </a:r>
            <a:r>
              <a:rPr lang="en-US" baseline="0" dirty="0" err="1" smtClean="0"/>
              <a:t>playhead</a:t>
            </a:r>
            <a:r>
              <a:rPr lang="en-US" baseline="0" dirty="0" smtClean="0"/>
              <a:t> around.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5</a:t>
            </a:fld>
            <a:endParaRPr lang="en-US"/>
          </a:p>
        </p:txBody>
      </p:sp>
    </p:spTree>
    <p:extLst>
      <p:ext uri="{BB962C8B-B14F-4D97-AF65-F5344CB8AC3E}">
        <p14:creationId xmlns:p14="http://schemas.microsoft.com/office/powerpoint/2010/main" val="91410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whether they have</a:t>
            </a:r>
            <a:r>
              <a:rPr lang="en-US" baseline="0" dirty="0" smtClean="0"/>
              <a:t> computers with Retina displays, the stage may be a bit too small to show the entire window.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6</a:t>
            </a:fld>
            <a:endParaRPr lang="en-US"/>
          </a:p>
        </p:txBody>
      </p:sp>
    </p:spTree>
    <p:extLst>
      <p:ext uri="{BB962C8B-B14F-4D97-AF65-F5344CB8AC3E}">
        <p14:creationId xmlns:p14="http://schemas.microsoft.com/office/powerpoint/2010/main" val="199826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kind of a find step. You might also send them to Adobe </a:t>
            </a:r>
            <a:r>
              <a:rPr lang="en-US" dirty="0" err="1" smtClean="0"/>
              <a:t>Kuler</a:t>
            </a:r>
            <a:r>
              <a:rPr lang="en-US" dirty="0" smtClean="0"/>
              <a:t> to check out color schemes.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7</a:t>
            </a:fld>
            <a:endParaRPr lang="en-US"/>
          </a:p>
        </p:txBody>
      </p:sp>
    </p:spTree>
    <p:extLst>
      <p:ext uri="{BB962C8B-B14F-4D97-AF65-F5344CB8AC3E}">
        <p14:creationId xmlns:p14="http://schemas.microsoft.com/office/powerpoint/2010/main" val="191051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really doesn’t matter how many colors they put as swatches.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8</a:t>
            </a:fld>
            <a:endParaRPr lang="en-US"/>
          </a:p>
        </p:txBody>
      </p:sp>
    </p:spTree>
    <p:extLst>
      <p:ext uri="{BB962C8B-B14F-4D97-AF65-F5344CB8AC3E}">
        <p14:creationId xmlns:p14="http://schemas.microsoft.com/office/powerpoint/2010/main" val="1169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and drag to draw a rectangle. You</a:t>
            </a:r>
            <a:r>
              <a:rPr lang="en-US" baseline="0" dirty="0" smtClean="0"/>
              <a:t> can also show off how to draw circles or rectangles with rounded corners.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9</a:t>
            </a:fld>
            <a:endParaRPr lang="en-US"/>
          </a:p>
        </p:txBody>
      </p:sp>
    </p:spTree>
    <p:extLst>
      <p:ext uri="{BB962C8B-B14F-4D97-AF65-F5344CB8AC3E}">
        <p14:creationId xmlns:p14="http://schemas.microsoft.com/office/powerpoint/2010/main" val="261113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created the scale in Photoshop. If you</a:t>
            </a:r>
            <a:r>
              <a:rPr lang="en-US" baseline="0" dirty="0" smtClean="0"/>
              <a:t> have time, you might consider this as separate lesson. </a:t>
            </a:r>
            <a:endParaRPr lang="en-US" dirty="0"/>
          </a:p>
        </p:txBody>
      </p:sp>
      <p:sp>
        <p:nvSpPr>
          <p:cNvPr id="4" name="Slide Number Placeholder 3"/>
          <p:cNvSpPr>
            <a:spLocks noGrp="1"/>
          </p:cNvSpPr>
          <p:nvPr>
            <p:ph type="sldNum" sz="quarter" idx="10"/>
          </p:nvPr>
        </p:nvSpPr>
        <p:spPr/>
        <p:txBody>
          <a:bodyPr/>
          <a:lstStyle/>
          <a:p>
            <a:fld id="{DDB71FF6-4213-5445-B8B6-51E090B36F5B}" type="slidenum">
              <a:rPr lang="en-US" smtClean="0"/>
              <a:t>11</a:t>
            </a:fld>
            <a:endParaRPr lang="en-US"/>
          </a:p>
        </p:txBody>
      </p:sp>
    </p:spTree>
    <p:extLst>
      <p:ext uri="{BB962C8B-B14F-4D97-AF65-F5344CB8AC3E}">
        <p14:creationId xmlns:p14="http://schemas.microsoft.com/office/powerpoint/2010/main" val="242894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BB1DBA-350A-974E-96E6-A9B52C38C8F6}"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19700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B1DBA-350A-974E-96E6-A9B52C38C8F6}"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181793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B1DBA-350A-974E-96E6-A9B52C38C8F6}"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365719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B1DBA-350A-974E-96E6-A9B52C38C8F6}"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412471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B1DBA-350A-974E-96E6-A9B52C38C8F6}"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40285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BB1DBA-350A-974E-96E6-A9B52C38C8F6}"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406410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BB1DBA-350A-974E-96E6-A9B52C38C8F6}"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196869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BB1DBA-350A-974E-96E6-A9B52C38C8F6}"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355402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B1DBA-350A-974E-96E6-A9B52C38C8F6}"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300798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B1DBA-350A-974E-96E6-A9B52C38C8F6}"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299112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B1DBA-350A-974E-96E6-A9B52C38C8F6}"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C40F-122B-C546-A033-D3EC81AFD5E6}" type="slidenum">
              <a:rPr lang="en-US" smtClean="0"/>
              <a:t>‹#›</a:t>
            </a:fld>
            <a:endParaRPr lang="en-US"/>
          </a:p>
        </p:txBody>
      </p:sp>
    </p:spTree>
    <p:extLst>
      <p:ext uri="{BB962C8B-B14F-4D97-AF65-F5344CB8AC3E}">
        <p14:creationId xmlns:p14="http://schemas.microsoft.com/office/powerpoint/2010/main" val="247118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1DBA-350A-974E-96E6-A9B52C38C8F6}" type="datetimeFigureOut">
              <a:rPr lang="en-US" smtClean="0"/>
              <a:t>2/25/14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BC40F-122B-C546-A033-D3EC81AFD5E6}" type="slidenum">
              <a:rPr lang="en-US" smtClean="0"/>
              <a:t>‹#›</a:t>
            </a:fld>
            <a:endParaRPr lang="en-US"/>
          </a:p>
        </p:txBody>
      </p:sp>
    </p:spTree>
    <p:extLst>
      <p:ext uri="{BB962C8B-B14F-4D97-AF65-F5344CB8AC3E}">
        <p14:creationId xmlns:p14="http://schemas.microsoft.com/office/powerpoint/2010/main" val="297160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ynda.com/Edge-Animate-tutorials/Edge-Animate-Essential-Training/108880-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2799"/>
            <a:ext cx="7772400" cy="1937651"/>
          </a:xfrm>
        </p:spPr>
        <p:txBody>
          <a:bodyPr/>
          <a:lstStyle/>
          <a:p>
            <a:r>
              <a:rPr lang="en-US" dirty="0" smtClean="0"/>
              <a:t>Animating Web Graphics Using Adobe Edge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21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1" y="274637"/>
            <a:ext cx="5940727" cy="2014845"/>
          </a:xfrm>
        </p:spPr>
        <p:txBody>
          <a:bodyPr/>
          <a:lstStyle/>
          <a:p>
            <a:r>
              <a:rPr lang="en-US" dirty="0" smtClean="0"/>
              <a:t>7. Adjust height &amp; width</a:t>
            </a:r>
            <a:endParaRPr lang="en-US" dirty="0"/>
          </a:p>
        </p:txBody>
      </p:sp>
      <p:pic>
        <p:nvPicPr>
          <p:cNvPr id="7" name="Picture 6"/>
          <p:cNvPicPr>
            <a:picLocks noChangeAspect="1"/>
          </p:cNvPicPr>
          <p:nvPr/>
        </p:nvPicPr>
        <p:blipFill>
          <a:blip r:embed="rId2"/>
          <a:stretch>
            <a:fillRect/>
          </a:stretch>
        </p:blipFill>
        <p:spPr>
          <a:xfrm>
            <a:off x="6326605" y="0"/>
            <a:ext cx="2817395" cy="6858000"/>
          </a:xfrm>
          <a:prstGeom prst="rect">
            <a:avLst/>
          </a:prstGeom>
        </p:spPr>
      </p:pic>
      <p:sp>
        <p:nvSpPr>
          <p:cNvPr id="8" name="TextBox 7"/>
          <p:cNvSpPr txBox="1"/>
          <p:nvPr/>
        </p:nvSpPr>
        <p:spPr>
          <a:xfrm>
            <a:off x="451195" y="2180857"/>
            <a:ext cx="5347490" cy="3693319"/>
          </a:xfrm>
          <a:prstGeom prst="rect">
            <a:avLst/>
          </a:prstGeom>
          <a:noFill/>
        </p:spPr>
        <p:txBody>
          <a:bodyPr wrap="square" rtlCol="0">
            <a:spAutoFit/>
          </a:bodyPr>
          <a:lstStyle/>
          <a:p>
            <a:r>
              <a:rPr lang="en-US" dirty="0" smtClean="0"/>
              <a:t>You can also click and drag it around on the stage </a:t>
            </a:r>
          </a:p>
          <a:p>
            <a:endParaRPr lang="en-US" dirty="0"/>
          </a:p>
          <a:p>
            <a:r>
              <a:rPr lang="en-US" dirty="0" smtClean="0"/>
              <a:t>-OR-</a:t>
            </a:r>
          </a:p>
          <a:p>
            <a:endParaRPr lang="en-US" dirty="0"/>
          </a:p>
          <a:p>
            <a:r>
              <a:rPr lang="en-US" dirty="0" smtClean="0"/>
              <a:t>Adjust the position using the X and Y coordinates</a:t>
            </a:r>
          </a:p>
          <a:p>
            <a:endParaRPr lang="en-US" dirty="0"/>
          </a:p>
          <a:p>
            <a:endParaRPr lang="en-US" dirty="0" smtClean="0"/>
          </a:p>
          <a:p>
            <a:r>
              <a:rPr lang="en-US" dirty="0" smtClean="0"/>
              <a:t>You can also play with gradients – it’s the box next to the color box. </a:t>
            </a:r>
          </a:p>
          <a:p>
            <a:endParaRPr lang="en-US" dirty="0"/>
          </a:p>
          <a:p>
            <a:r>
              <a:rPr lang="en-US" dirty="0" smtClean="0"/>
              <a:t>Next to it is the “border-color” box. You can choose to have an outline around your bar and also the thickness of that border. I chose white, solid &amp; 3px.</a:t>
            </a:r>
            <a:endParaRPr lang="en-US" dirty="0"/>
          </a:p>
        </p:txBody>
      </p:sp>
      <p:cxnSp>
        <p:nvCxnSpPr>
          <p:cNvPr id="11" name="Straight Arrow Connector 10"/>
          <p:cNvCxnSpPr/>
          <p:nvPr/>
        </p:nvCxnSpPr>
        <p:spPr>
          <a:xfrm flipV="1">
            <a:off x="5113538" y="2807539"/>
            <a:ext cx="1637669" cy="6286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533313" y="3436219"/>
            <a:ext cx="1453849" cy="8502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31576" y="3436218"/>
            <a:ext cx="1846555" cy="18048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85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Import scale and person </a:t>
            </a:r>
            <a:r>
              <a:rPr lang="en-US" dirty="0" err="1" smtClean="0"/>
              <a:t>pngs</a:t>
            </a:r>
            <a:endParaRPr lang="en-US" dirty="0"/>
          </a:p>
        </p:txBody>
      </p:sp>
      <p:sp>
        <p:nvSpPr>
          <p:cNvPr id="3" name="Content Placeholder 2"/>
          <p:cNvSpPr>
            <a:spLocks noGrp="1"/>
          </p:cNvSpPr>
          <p:nvPr>
            <p:ph idx="1"/>
          </p:nvPr>
        </p:nvSpPr>
        <p:spPr>
          <a:xfrm>
            <a:off x="457200" y="1600200"/>
            <a:ext cx="8229600" cy="5050995"/>
          </a:xfrm>
        </p:spPr>
        <p:txBody>
          <a:bodyPr>
            <a:normAutofit lnSpcReduction="10000"/>
          </a:bodyPr>
          <a:lstStyle/>
          <a:p>
            <a:r>
              <a:rPr lang="en-US" dirty="0" smtClean="0"/>
              <a:t>File </a:t>
            </a:r>
            <a:r>
              <a:rPr lang="en-US" dirty="0" smtClean="0">
                <a:sym typeface="Wingdings"/>
              </a:rPr>
              <a:t> Import. Navigate to the images folder. Select scale and person. Click OK. </a:t>
            </a:r>
            <a:endParaRPr lang="en-US" dirty="0" smtClean="0"/>
          </a:p>
          <a:p>
            <a:r>
              <a:rPr lang="en-US" dirty="0" smtClean="0"/>
              <a:t>These will show up in your Library panel, under “Images”. Drag the scale graphic to wherever you want it on your stage. </a:t>
            </a:r>
          </a:p>
          <a:p>
            <a:r>
              <a:rPr lang="en-US" dirty="0" smtClean="0"/>
              <a:t>(I suggest leaving yourself room on the left and underneath so you can write the legend for your graph.)</a:t>
            </a:r>
          </a:p>
          <a:p>
            <a:r>
              <a:rPr lang="en-US" dirty="0" smtClean="0"/>
              <a:t>Drag your rectangle until it sits flush with the bottom line of your graph. </a:t>
            </a:r>
          </a:p>
          <a:p>
            <a:endParaRPr lang="en-US" dirty="0"/>
          </a:p>
        </p:txBody>
      </p:sp>
    </p:spTree>
    <p:extLst>
      <p:ext uri="{BB962C8B-B14F-4D97-AF65-F5344CB8AC3E}">
        <p14:creationId xmlns:p14="http://schemas.microsoft.com/office/powerpoint/2010/main" val="215830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77309"/>
            <a:ext cx="9144000" cy="5480691"/>
          </a:xfrm>
          <a:prstGeom prst="rect">
            <a:avLst/>
          </a:prstGeom>
        </p:spPr>
      </p:pic>
      <p:sp>
        <p:nvSpPr>
          <p:cNvPr id="6" name="Title 5"/>
          <p:cNvSpPr>
            <a:spLocks noGrp="1"/>
          </p:cNvSpPr>
          <p:nvPr>
            <p:ph type="title"/>
          </p:nvPr>
        </p:nvSpPr>
        <p:spPr/>
        <p:txBody>
          <a:bodyPr/>
          <a:lstStyle/>
          <a:p>
            <a:r>
              <a:rPr lang="en-US" dirty="0" smtClean="0"/>
              <a:t>Reality check: does it look like this?</a:t>
            </a:r>
            <a:endParaRPr lang="en-US" dirty="0"/>
          </a:p>
        </p:txBody>
      </p:sp>
    </p:spTree>
    <p:extLst>
      <p:ext uri="{BB962C8B-B14F-4D97-AF65-F5344CB8AC3E}">
        <p14:creationId xmlns:p14="http://schemas.microsoft.com/office/powerpoint/2010/main" val="294832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9. Let’s add some web fonts</a:t>
            </a:r>
            <a:endParaRPr lang="en-US" dirty="0"/>
          </a:p>
        </p:txBody>
      </p:sp>
      <p:pic>
        <p:nvPicPr>
          <p:cNvPr id="5" name="Picture 4"/>
          <p:cNvPicPr>
            <a:picLocks noChangeAspect="1"/>
          </p:cNvPicPr>
          <p:nvPr/>
        </p:nvPicPr>
        <p:blipFill>
          <a:blip r:embed="rId2"/>
          <a:stretch>
            <a:fillRect/>
          </a:stretch>
        </p:blipFill>
        <p:spPr>
          <a:xfrm>
            <a:off x="4414455" y="1379140"/>
            <a:ext cx="4729545" cy="5478860"/>
          </a:xfrm>
          <a:prstGeom prst="rect">
            <a:avLst/>
          </a:prstGeom>
        </p:spPr>
      </p:pic>
      <p:sp>
        <p:nvSpPr>
          <p:cNvPr id="6" name="TextBox 5"/>
          <p:cNvSpPr txBox="1"/>
          <p:nvPr/>
        </p:nvSpPr>
        <p:spPr>
          <a:xfrm>
            <a:off x="457200" y="1621020"/>
            <a:ext cx="3453152" cy="3970318"/>
          </a:xfrm>
          <a:prstGeom prst="rect">
            <a:avLst/>
          </a:prstGeom>
          <a:noFill/>
        </p:spPr>
        <p:txBody>
          <a:bodyPr wrap="square" rtlCol="0">
            <a:spAutoFit/>
          </a:bodyPr>
          <a:lstStyle/>
          <a:p>
            <a:r>
              <a:rPr lang="en-US" dirty="0" smtClean="0"/>
              <a:t>Click the plus sign ( + ) next to Fonts. </a:t>
            </a:r>
          </a:p>
          <a:p>
            <a:endParaRPr lang="en-US" dirty="0"/>
          </a:p>
          <a:p>
            <a:r>
              <a:rPr lang="en-US" dirty="0" smtClean="0"/>
              <a:t>A panel will open up with all the Adobe Edge fonts you can use. </a:t>
            </a:r>
          </a:p>
          <a:p>
            <a:endParaRPr lang="en-US" dirty="0"/>
          </a:p>
          <a:p>
            <a:r>
              <a:rPr lang="en-US" dirty="0" smtClean="0"/>
              <a:t>You can also add Google fonts, </a:t>
            </a:r>
            <a:r>
              <a:rPr lang="en-US" dirty="0" err="1" smtClean="0"/>
              <a:t>Fontsquirrel</a:t>
            </a:r>
            <a:r>
              <a:rPr lang="en-US" dirty="0" smtClean="0"/>
              <a:t>, etc. But that’s kind of a pain, so we’re not going to mess with it right now. </a:t>
            </a:r>
          </a:p>
          <a:p>
            <a:endParaRPr lang="en-US" dirty="0"/>
          </a:p>
          <a:p>
            <a:r>
              <a:rPr lang="en-US" dirty="0" smtClean="0"/>
              <a:t>Don’t go totally crazy. We don’t need a ransom note look. Pick two, and hit “Add font.” </a:t>
            </a:r>
            <a:endParaRPr lang="en-US" dirty="0"/>
          </a:p>
        </p:txBody>
      </p:sp>
    </p:spTree>
    <p:extLst>
      <p:ext uri="{BB962C8B-B14F-4D97-AF65-F5344CB8AC3E}">
        <p14:creationId xmlns:p14="http://schemas.microsoft.com/office/powerpoint/2010/main" val="321093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29"/>
            <a:ext cx="8229600" cy="1143000"/>
          </a:xfrm>
        </p:spPr>
        <p:txBody>
          <a:bodyPr/>
          <a:lstStyle/>
          <a:p>
            <a:r>
              <a:rPr lang="en-US" dirty="0" smtClean="0"/>
              <a:t>10. Write something</a:t>
            </a:r>
            <a:endParaRPr lang="en-US" dirty="0"/>
          </a:p>
        </p:txBody>
      </p:sp>
      <p:pic>
        <p:nvPicPr>
          <p:cNvPr id="4" name="Content Placeholder 3"/>
          <p:cNvPicPr>
            <a:picLocks noGrp="1" noChangeAspect="1"/>
          </p:cNvPicPr>
          <p:nvPr>
            <p:ph idx="1"/>
          </p:nvPr>
        </p:nvPicPr>
        <p:blipFill>
          <a:blip r:embed="rId3"/>
          <a:srcRect t="9037" b="9037"/>
          <a:stretch>
            <a:fillRect/>
          </a:stretch>
        </p:blipFill>
        <p:spPr>
          <a:xfrm>
            <a:off x="557465" y="2332037"/>
            <a:ext cx="8229600" cy="4525963"/>
          </a:xfrm>
        </p:spPr>
      </p:pic>
      <p:sp>
        <p:nvSpPr>
          <p:cNvPr id="5" name="TextBox 4"/>
          <p:cNvSpPr txBox="1"/>
          <p:nvPr/>
        </p:nvSpPr>
        <p:spPr>
          <a:xfrm>
            <a:off x="457200" y="1011044"/>
            <a:ext cx="8107140" cy="1200329"/>
          </a:xfrm>
          <a:prstGeom prst="rect">
            <a:avLst/>
          </a:prstGeom>
          <a:noFill/>
        </p:spPr>
        <p:txBody>
          <a:bodyPr wrap="square" rtlCol="0">
            <a:spAutoFit/>
          </a:bodyPr>
          <a:lstStyle/>
          <a:p>
            <a:r>
              <a:rPr lang="en-US" dirty="0" smtClean="0"/>
              <a:t>Click on the Text tool (keyboard shortcut “T”). Click and drag on the stage to create a text box. Another little box will open up next to it. </a:t>
            </a:r>
          </a:p>
          <a:p>
            <a:r>
              <a:rPr lang="en-US" dirty="0" smtClean="0"/>
              <a:t>Type in what you are measuring in your graph. </a:t>
            </a:r>
          </a:p>
          <a:p>
            <a:r>
              <a:rPr lang="en-US" dirty="0" smtClean="0"/>
              <a:t>If nothing appears – you have your text color set to black. </a:t>
            </a:r>
            <a:endParaRPr lang="en-US" dirty="0"/>
          </a:p>
        </p:txBody>
      </p:sp>
    </p:spTree>
    <p:extLst>
      <p:ext uri="{BB962C8B-B14F-4D97-AF65-F5344CB8AC3E}">
        <p14:creationId xmlns:p14="http://schemas.microsoft.com/office/powerpoint/2010/main" val="96477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Now get creative</a:t>
            </a:r>
            <a:endParaRPr lang="en-US" dirty="0"/>
          </a:p>
        </p:txBody>
      </p:sp>
      <p:sp>
        <p:nvSpPr>
          <p:cNvPr id="3" name="Content Placeholder 2"/>
          <p:cNvSpPr>
            <a:spLocks noGrp="1"/>
          </p:cNvSpPr>
          <p:nvPr>
            <p:ph idx="1"/>
          </p:nvPr>
        </p:nvSpPr>
        <p:spPr/>
        <p:txBody>
          <a:bodyPr/>
          <a:lstStyle/>
          <a:p>
            <a:r>
              <a:rPr lang="en-US" dirty="0" smtClean="0"/>
              <a:t>Draw another rectangle. </a:t>
            </a:r>
            <a:endParaRPr lang="en-US" dirty="0"/>
          </a:p>
          <a:p>
            <a:r>
              <a:rPr lang="en-US" dirty="0" smtClean="0"/>
              <a:t>Make it another color. </a:t>
            </a:r>
          </a:p>
          <a:p>
            <a:r>
              <a:rPr lang="en-US" dirty="0" smtClean="0"/>
              <a:t>Make it a different size. </a:t>
            </a:r>
          </a:p>
          <a:p>
            <a:r>
              <a:rPr lang="en-US" dirty="0" smtClean="0"/>
              <a:t>Write a caption going across the bottom of the screen</a:t>
            </a:r>
          </a:p>
          <a:p>
            <a:endParaRPr lang="en-US" dirty="0"/>
          </a:p>
        </p:txBody>
      </p:sp>
    </p:spTree>
    <p:extLst>
      <p:ext uri="{BB962C8B-B14F-4D97-AF65-F5344CB8AC3E}">
        <p14:creationId xmlns:p14="http://schemas.microsoft.com/office/powerpoint/2010/main" val="382322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Reality Check</a:t>
            </a:r>
            <a:endParaRPr lang="en-US" dirty="0"/>
          </a:p>
        </p:txBody>
      </p:sp>
      <p:pic>
        <p:nvPicPr>
          <p:cNvPr id="4" name="Picture 3"/>
          <p:cNvPicPr>
            <a:picLocks noChangeAspect="1"/>
          </p:cNvPicPr>
          <p:nvPr/>
        </p:nvPicPr>
        <p:blipFill>
          <a:blip r:embed="rId2"/>
          <a:stretch>
            <a:fillRect/>
          </a:stretch>
        </p:blipFill>
        <p:spPr>
          <a:xfrm>
            <a:off x="759780" y="1328568"/>
            <a:ext cx="7345010" cy="5534820"/>
          </a:xfrm>
          <a:prstGeom prst="rect">
            <a:avLst/>
          </a:prstGeom>
        </p:spPr>
      </p:pic>
    </p:spTree>
    <p:extLst>
      <p:ext uri="{BB962C8B-B14F-4D97-AF65-F5344CB8AC3E}">
        <p14:creationId xmlns:p14="http://schemas.microsoft.com/office/powerpoint/2010/main" val="293687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Time to clip and clone</a:t>
            </a:r>
            <a:endParaRPr lang="en-US" dirty="0"/>
          </a:p>
        </p:txBody>
      </p:sp>
      <p:sp>
        <p:nvSpPr>
          <p:cNvPr id="3" name="Content Placeholder 2"/>
          <p:cNvSpPr>
            <a:spLocks noGrp="1"/>
          </p:cNvSpPr>
          <p:nvPr>
            <p:ph idx="1"/>
          </p:nvPr>
        </p:nvSpPr>
        <p:spPr/>
        <p:txBody>
          <a:bodyPr/>
          <a:lstStyle/>
          <a:p>
            <a:r>
              <a:rPr lang="en-US" dirty="0" smtClean="0"/>
              <a:t>Click on the clipping tool (keyboard shortcut “C”). </a:t>
            </a:r>
          </a:p>
          <a:p>
            <a:r>
              <a:rPr lang="en-US" dirty="0" smtClean="0"/>
              <a:t>Click on the person on the stage. A green box appears around them. Click on the left side and drag over to erase the little blue guy. </a:t>
            </a:r>
            <a:endParaRPr lang="en-US" dirty="0"/>
          </a:p>
        </p:txBody>
      </p:sp>
      <p:pic>
        <p:nvPicPr>
          <p:cNvPr id="4" name="Picture 3"/>
          <p:cNvPicPr>
            <a:picLocks noChangeAspect="1"/>
          </p:cNvPicPr>
          <p:nvPr/>
        </p:nvPicPr>
        <p:blipFill>
          <a:blip r:embed="rId3"/>
          <a:stretch>
            <a:fillRect/>
          </a:stretch>
        </p:blipFill>
        <p:spPr>
          <a:xfrm>
            <a:off x="5940728" y="4284341"/>
            <a:ext cx="1985806" cy="2286686"/>
          </a:xfrm>
          <a:prstGeom prst="rect">
            <a:avLst/>
          </a:prstGeom>
        </p:spPr>
      </p:pic>
    </p:spTree>
    <p:extLst>
      <p:ext uri="{BB962C8B-B14F-4D97-AF65-F5344CB8AC3E}">
        <p14:creationId xmlns:p14="http://schemas.microsoft.com/office/powerpoint/2010/main" val="296968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Get precise about it. </a:t>
            </a:r>
            <a:endParaRPr lang="en-US" dirty="0"/>
          </a:p>
        </p:txBody>
      </p:sp>
      <p:sp>
        <p:nvSpPr>
          <p:cNvPr id="3" name="Content Placeholder 2"/>
          <p:cNvSpPr>
            <a:spLocks noGrp="1"/>
          </p:cNvSpPr>
          <p:nvPr>
            <p:ph idx="1"/>
          </p:nvPr>
        </p:nvSpPr>
        <p:spPr>
          <a:xfrm>
            <a:off x="457200" y="1600200"/>
            <a:ext cx="8229600" cy="5092773"/>
          </a:xfrm>
        </p:spPr>
        <p:txBody>
          <a:bodyPr>
            <a:normAutofit fontScale="92500" lnSpcReduction="10000"/>
          </a:bodyPr>
          <a:lstStyle/>
          <a:p>
            <a:r>
              <a:rPr lang="en-US" dirty="0" smtClean="0"/>
              <a:t>Over on the bottom of the left side is the Clip panel. Click on the number on the left and type in “30” </a:t>
            </a:r>
          </a:p>
          <a:p>
            <a:r>
              <a:rPr lang="en-US" dirty="0" smtClean="0"/>
              <a:t>This will clip away the blue person. Hit return.</a:t>
            </a:r>
          </a:p>
          <a:p>
            <a:endParaRPr lang="en-US" dirty="0" smtClean="0"/>
          </a:p>
          <a:p>
            <a:endParaRPr lang="en-US" dirty="0" smtClean="0"/>
          </a:p>
          <a:p>
            <a:endParaRPr lang="en-US" dirty="0"/>
          </a:p>
          <a:p>
            <a:r>
              <a:rPr lang="en-US" dirty="0" smtClean="0"/>
              <a:t>Click and drag another </a:t>
            </a:r>
            <a:r>
              <a:rPr lang="en-US" dirty="0" err="1" smtClean="0"/>
              <a:t>person.png</a:t>
            </a:r>
            <a:r>
              <a:rPr lang="en-US" dirty="0" smtClean="0"/>
              <a:t> to the stage. Repeat the process (only clipping from the right this time) to create only a little blue person. </a:t>
            </a:r>
            <a:endParaRPr lang="en-US" dirty="0"/>
          </a:p>
        </p:txBody>
      </p:sp>
      <p:pic>
        <p:nvPicPr>
          <p:cNvPr id="4" name="Picture 3"/>
          <p:cNvPicPr>
            <a:picLocks noChangeAspect="1"/>
          </p:cNvPicPr>
          <p:nvPr/>
        </p:nvPicPr>
        <p:blipFill>
          <a:blip r:embed="rId3"/>
          <a:stretch>
            <a:fillRect/>
          </a:stretch>
        </p:blipFill>
        <p:spPr>
          <a:xfrm>
            <a:off x="3026226" y="3460035"/>
            <a:ext cx="3479800" cy="1549400"/>
          </a:xfrm>
          <a:prstGeom prst="rect">
            <a:avLst/>
          </a:prstGeom>
        </p:spPr>
      </p:pic>
    </p:spTree>
    <p:extLst>
      <p:ext uri="{BB962C8B-B14F-4D97-AF65-F5344CB8AC3E}">
        <p14:creationId xmlns:p14="http://schemas.microsoft.com/office/powerpoint/2010/main" val="8375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Clone the people</a:t>
            </a:r>
            <a:endParaRPr lang="en-US" dirty="0"/>
          </a:p>
        </p:txBody>
      </p:sp>
      <p:sp>
        <p:nvSpPr>
          <p:cNvPr id="3" name="Content Placeholder 2"/>
          <p:cNvSpPr>
            <a:spLocks noGrp="1"/>
          </p:cNvSpPr>
          <p:nvPr>
            <p:ph idx="1"/>
          </p:nvPr>
        </p:nvSpPr>
        <p:spPr>
          <a:xfrm>
            <a:off x="457200" y="1600200"/>
            <a:ext cx="4255276" cy="4525963"/>
          </a:xfrm>
        </p:spPr>
        <p:txBody>
          <a:bodyPr/>
          <a:lstStyle/>
          <a:p>
            <a:r>
              <a:rPr lang="en-US" dirty="0" smtClean="0"/>
              <a:t>Hold down the option key. Click on a person. Drag them around. Release, and you have cloned that person. </a:t>
            </a:r>
          </a:p>
          <a:p>
            <a:r>
              <a:rPr lang="en-US" dirty="0" smtClean="0"/>
              <a:t>Arrange them in order. Guidelines in Edge will help. </a:t>
            </a:r>
            <a:endParaRPr lang="en-US" dirty="0"/>
          </a:p>
        </p:txBody>
      </p:sp>
      <p:pic>
        <p:nvPicPr>
          <p:cNvPr id="5" name="Picture 4"/>
          <p:cNvPicPr>
            <a:picLocks noChangeAspect="1"/>
          </p:cNvPicPr>
          <p:nvPr/>
        </p:nvPicPr>
        <p:blipFill>
          <a:blip r:embed="rId2"/>
          <a:stretch>
            <a:fillRect/>
          </a:stretch>
        </p:blipFill>
        <p:spPr>
          <a:xfrm>
            <a:off x="5914247" y="1802469"/>
            <a:ext cx="2349500" cy="4114800"/>
          </a:xfrm>
          <a:prstGeom prst="rect">
            <a:avLst/>
          </a:prstGeom>
        </p:spPr>
      </p:pic>
    </p:spTree>
    <p:extLst>
      <p:ext uri="{BB962C8B-B14F-4D97-AF65-F5344CB8AC3E}">
        <p14:creationId xmlns:p14="http://schemas.microsoft.com/office/powerpoint/2010/main" val="28876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Setting up your project	</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 new folder on your desktop</a:t>
            </a:r>
          </a:p>
          <a:p>
            <a:r>
              <a:rPr lang="en-US" dirty="0" smtClean="0"/>
              <a:t>Call it </a:t>
            </a:r>
            <a:r>
              <a:rPr lang="en-US" b="1" dirty="0" smtClean="0"/>
              <a:t>[YOURNAME]</a:t>
            </a:r>
            <a:r>
              <a:rPr lang="en-US" dirty="0" err="1" smtClean="0"/>
              <a:t>infographic</a:t>
            </a:r>
            <a:endParaRPr lang="en-US" dirty="0" smtClean="0"/>
          </a:p>
          <a:p>
            <a:r>
              <a:rPr lang="en-US" dirty="0" smtClean="0"/>
              <a:t>INSIDE THAT FOLDER, create another folder</a:t>
            </a:r>
          </a:p>
          <a:p>
            <a:pPr lvl="1"/>
            <a:r>
              <a:rPr lang="en-US" dirty="0" smtClean="0"/>
              <a:t>Name that folder “images”</a:t>
            </a:r>
          </a:p>
          <a:p>
            <a:pPr lvl="1"/>
            <a:r>
              <a:rPr lang="en-US" dirty="0" smtClean="0"/>
              <a:t>Copy the scale and person </a:t>
            </a:r>
            <a:r>
              <a:rPr lang="en-US" dirty="0" err="1" smtClean="0"/>
              <a:t>png</a:t>
            </a:r>
            <a:r>
              <a:rPr lang="en-US" dirty="0" smtClean="0"/>
              <a:t> files into the images folder</a:t>
            </a:r>
          </a:p>
          <a:p>
            <a:pPr lvl="1"/>
            <a:endParaRPr lang="en-US" dirty="0"/>
          </a:p>
          <a:p>
            <a:r>
              <a:rPr lang="en-US" dirty="0" smtClean="0"/>
              <a:t>Open Edge Animate. </a:t>
            </a:r>
          </a:p>
          <a:p>
            <a:r>
              <a:rPr lang="en-US" dirty="0" smtClean="0"/>
              <a:t>Click CREATE NEW. </a:t>
            </a:r>
            <a:endParaRPr lang="en-US" dirty="0"/>
          </a:p>
        </p:txBody>
      </p:sp>
    </p:spTree>
    <p:extLst>
      <p:ext uri="{BB962C8B-B14F-4D97-AF65-F5344CB8AC3E}">
        <p14:creationId xmlns:p14="http://schemas.microsoft.com/office/powerpoint/2010/main" val="9083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33" y="274638"/>
            <a:ext cx="8869668" cy="1143000"/>
          </a:xfrm>
        </p:spPr>
        <p:txBody>
          <a:bodyPr>
            <a:normAutofit/>
          </a:bodyPr>
          <a:lstStyle/>
          <a:p>
            <a:r>
              <a:rPr lang="en-US" dirty="0" smtClean="0"/>
              <a:t>15. Turn people into symbols</a:t>
            </a:r>
            <a:endParaRPr lang="en-US" dirty="0"/>
          </a:p>
        </p:txBody>
      </p:sp>
      <p:sp>
        <p:nvSpPr>
          <p:cNvPr id="3" name="Content Placeholder 2"/>
          <p:cNvSpPr>
            <a:spLocks noGrp="1"/>
          </p:cNvSpPr>
          <p:nvPr>
            <p:ph idx="1"/>
          </p:nvPr>
        </p:nvSpPr>
        <p:spPr>
          <a:xfrm>
            <a:off x="457200" y="1600200"/>
            <a:ext cx="4497584" cy="4800321"/>
          </a:xfrm>
        </p:spPr>
        <p:txBody>
          <a:bodyPr>
            <a:normAutofit/>
          </a:bodyPr>
          <a:lstStyle/>
          <a:p>
            <a:r>
              <a:rPr lang="en-US" dirty="0" smtClean="0"/>
              <a:t>Click and drag on the stage to select all your people. Then right-click (</a:t>
            </a:r>
            <a:r>
              <a:rPr lang="en-US" dirty="0" err="1" smtClean="0"/>
              <a:t>Opt+click</a:t>
            </a:r>
            <a:r>
              <a:rPr lang="en-US" dirty="0" smtClean="0"/>
              <a:t>) and choose Convert to Symbol… </a:t>
            </a:r>
          </a:p>
          <a:p>
            <a:r>
              <a:rPr lang="en-US" dirty="0" smtClean="0"/>
              <a:t>Name your symbol “students” </a:t>
            </a:r>
            <a:endParaRPr lang="en-US" dirty="0"/>
          </a:p>
        </p:txBody>
      </p:sp>
      <p:pic>
        <p:nvPicPr>
          <p:cNvPr id="4" name="Picture 3"/>
          <p:cNvPicPr>
            <a:picLocks noChangeAspect="1"/>
          </p:cNvPicPr>
          <p:nvPr/>
        </p:nvPicPr>
        <p:blipFill>
          <a:blip r:embed="rId2"/>
          <a:stretch>
            <a:fillRect/>
          </a:stretch>
        </p:blipFill>
        <p:spPr>
          <a:xfrm>
            <a:off x="6015927" y="1311856"/>
            <a:ext cx="2979074" cy="5501427"/>
          </a:xfrm>
          <a:prstGeom prst="rect">
            <a:avLst/>
          </a:prstGeom>
        </p:spPr>
      </p:pic>
    </p:spTree>
    <p:extLst>
      <p:ext uri="{BB962C8B-B14F-4D97-AF65-F5344CB8AC3E}">
        <p14:creationId xmlns:p14="http://schemas.microsoft.com/office/powerpoint/2010/main" val="318599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Write another caption</a:t>
            </a:r>
            <a:endParaRPr lang="en-US" dirty="0"/>
          </a:p>
        </p:txBody>
      </p:sp>
      <p:pic>
        <p:nvPicPr>
          <p:cNvPr id="4" name="Picture 3"/>
          <p:cNvPicPr>
            <a:picLocks noChangeAspect="1"/>
          </p:cNvPicPr>
          <p:nvPr/>
        </p:nvPicPr>
        <p:blipFill>
          <a:blip r:embed="rId2"/>
          <a:stretch>
            <a:fillRect/>
          </a:stretch>
        </p:blipFill>
        <p:spPr>
          <a:xfrm>
            <a:off x="626659" y="1293701"/>
            <a:ext cx="7403103" cy="5564299"/>
          </a:xfrm>
          <a:prstGeom prst="rect">
            <a:avLst/>
          </a:prstGeom>
        </p:spPr>
      </p:pic>
    </p:spTree>
    <p:extLst>
      <p:ext uri="{BB962C8B-B14F-4D97-AF65-F5344CB8AC3E}">
        <p14:creationId xmlns:p14="http://schemas.microsoft.com/office/powerpoint/2010/main" val="381735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3985"/>
            <a:ext cx="8229600" cy="1143000"/>
          </a:xfrm>
        </p:spPr>
        <p:txBody>
          <a:bodyPr>
            <a:noAutofit/>
          </a:bodyPr>
          <a:lstStyle/>
          <a:p>
            <a:r>
              <a:rPr lang="en-US" sz="8000" dirty="0" smtClean="0"/>
              <a:t>Ready to animate?</a:t>
            </a:r>
            <a:endParaRPr lang="en-US" sz="8000" dirty="0"/>
          </a:p>
        </p:txBody>
      </p:sp>
    </p:spTree>
    <p:extLst>
      <p:ext uri="{BB962C8B-B14F-4D97-AF65-F5344CB8AC3E}">
        <p14:creationId xmlns:p14="http://schemas.microsoft.com/office/powerpoint/2010/main" val="228705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668" y="1751308"/>
            <a:ext cx="8636000" cy="4813300"/>
          </a:xfrm>
          <a:prstGeom prst="rect">
            <a:avLst/>
          </a:prstGeom>
        </p:spPr>
      </p:pic>
      <p:sp>
        <p:nvSpPr>
          <p:cNvPr id="3" name="TextBox 2"/>
          <p:cNvSpPr txBox="1"/>
          <p:nvPr/>
        </p:nvSpPr>
        <p:spPr>
          <a:xfrm>
            <a:off x="300796" y="300808"/>
            <a:ext cx="8372165" cy="923330"/>
          </a:xfrm>
          <a:prstGeom prst="rect">
            <a:avLst/>
          </a:prstGeom>
          <a:noFill/>
        </p:spPr>
        <p:txBody>
          <a:bodyPr wrap="square" rtlCol="0">
            <a:spAutoFit/>
          </a:bodyPr>
          <a:lstStyle/>
          <a:p>
            <a:r>
              <a:rPr lang="en-US" dirty="0" smtClean="0"/>
              <a:t>Down on the timeline, click on the Toggle Pin (or hit “P”).</a:t>
            </a:r>
          </a:p>
          <a:p>
            <a:r>
              <a:rPr lang="en-US" dirty="0" smtClean="0"/>
              <a:t>This will turn on animation. A little blue pin will appear above the </a:t>
            </a:r>
            <a:r>
              <a:rPr lang="en-US" dirty="0" err="1" smtClean="0"/>
              <a:t>playhead</a:t>
            </a:r>
            <a:r>
              <a:rPr lang="en-US" dirty="0" smtClean="0"/>
              <a:t> at 0:00</a:t>
            </a:r>
          </a:p>
          <a:p>
            <a:r>
              <a:rPr lang="en-US" dirty="0" smtClean="0"/>
              <a:t>Drag it to the right about </a:t>
            </a:r>
            <a:r>
              <a:rPr lang="en-US" dirty="0"/>
              <a:t>1</a:t>
            </a:r>
            <a:r>
              <a:rPr lang="en-US" dirty="0" smtClean="0"/>
              <a:t> second.   A blue line will appear above the timeline. </a:t>
            </a:r>
            <a:endParaRPr lang="en-US" dirty="0"/>
          </a:p>
        </p:txBody>
      </p:sp>
      <p:cxnSp>
        <p:nvCxnSpPr>
          <p:cNvPr id="5" name="Straight Arrow Connector 4"/>
          <p:cNvCxnSpPr/>
          <p:nvPr/>
        </p:nvCxnSpPr>
        <p:spPr>
          <a:xfrm flipV="1">
            <a:off x="1746290" y="2423174"/>
            <a:ext cx="1437138" cy="13369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38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17. Animate the first bar. </a:t>
            </a:r>
            <a:endParaRPr lang="en-US" dirty="0"/>
          </a:p>
        </p:txBody>
      </p:sp>
      <p:sp>
        <p:nvSpPr>
          <p:cNvPr id="5" name="Content Placeholder 4"/>
          <p:cNvSpPr>
            <a:spLocks noGrp="1"/>
          </p:cNvSpPr>
          <p:nvPr>
            <p:ph idx="1"/>
          </p:nvPr>
        </p:nvSpPr>
        <p:spPr/>
        <p:txBody>
          <a:bodyPr/>
          <a:lstStyle/>
          <a:p>
            <a:r>
              <a:rPr lang="en-US" dirty="0" smtClean="0"/>
              <a:t>Click on the first rectangle. </a:t>
            </a:r>
          </a:p>
          <a:p>
            <a:r>
              <a:rPr lang="en-US" dirty="0" smtClean="0"/>
              <a:t>Click on our old friend “Clipping tool.” </a:t>
            </a:r>
          </a:p>
          <a:p>
            <a:r>
              <a:rPr lang="en-US" dirty="0" smtClean="0"/>
              <a:t>Click on the top of the rectangle, and drag downwards until the rectangle disappears. </a:t>
            </a:r>
          </a:p>
          <a:p>
            <a:r>
              <a:rPr lang="en-US" dirty="0" smtClean="0"/>
              <a:t>Repeat for each of the rectangles. </a:t>
            </a:r>
          </a:p>
          <a:p>
            <a:r>
              <a:rPr lang="en-US" dirty="0" smtClean="0"/>
              <a:t>You will see little colored bars with triangles on them appear in the timeline. </a:t>
            </a:r>
            <a:endParaRPr lang="en-US" dirty="0"/>
          </a:p>
        </p:txBody>
      </p:sp>
    </p:spTree>
    <p:extLst>
      <p:ext uri="{BB962C8B-B14F-4D97-AF65-F5344CB8AC3E}">
        <p14:creationId xmlns:p14="http://schemas.microsoft.com/office/powerpoint/2010/main" val="416830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00"/>
            <a:ext cx="9144000" cy="4305842"/>
          </a:xfrm>
          <a:prstGeom prst="rect">
            <a:avLst/>
          </a:prstGeom>
        </p:spPr>
      </p:pic>
    </p:spTree>
    <p:extLst>
      <p:ext uri="{BB962C8B-B14F-4D97-AF65-F5344CB8AC3E}">
        <p14:creationId xmlns:p14="http://schemas.microsoft.com/office/powerpoint/2010/main" val="230712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Click on the Easing panel</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Choose Ease Out Bounce </a:t>
            </a:r>
            <a:endParaRPr lang="en-US" dirty="0"/>
          </a:p>
        </p:txBody>
      </p:sp>
      <p:pic>
        <p:nvPicPr>
          <p:cNvPr id="4" name="Picture 3"/>
          <p:cNvPicPr>
            <a:picLocks noChangeAspect="1"/>
          </p:cNvPicPr>
          <p:nvPr/>
        </p:nvPicPr>
        <p:blipFill>
          <a:blip r:embed="rId2"/>
          <a:stretch>
            <a:fillRect/>
          </a:stretch>
        </p:blipFill>
        <p:spPr>
          <a:xfrm>
            <a:off x="141035" y="2171700"/>
            <a:ext cx="8648700" cy="4686300"/>
          </a:xfrm>
          <a:prstGeom prst="rect">
            <a:avLst/>
          </a:prstGeom>
        </p:spPr>
      </p:pic>
    </p:spTree>
    <p:extLst>
      <p:ext uri="{BB962C8B-B14F-4D97-AF65-F5344CB8AC3E}">
        <p14:creationId xmlns:p14="http://schemas.microsoft.com/office/powerpoint/2010/main" val="337820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Click on the toggle pin </a:t>
            </a:r>
            <a:endParaRPr lang="en-US" dirty="0"/>
          </a:p>
        </p:txBody>
      </p:sp>
      <p:sp>
        <p:nvSpPr>
          <p:cNvPr id="3" name="Content Placeholder 2"/>
          <p:cNvSpPr>
            <a:spLocks noGrp="1"/>
          </p:cNvSpPr>
          <p:nvPr>
            <p:ph idx="1"/>
          </p:nvPr>
        </p:nvSpPr>
        <p:spPr/>
        <p:txBody>
          <a:bodyPr/>
          <a:lstStyle/>
          <a:p>
            <a:r>
              <a:rPr lang="en-US" dirty="0" smtClean="0"/>
              <a:t>This will turn off the animation function. </a:t>
            </a:r>
          </a:p>
          <a:p>
            <a:r>
              <a:rPr lang="en-US" dirty="0" smtClean="0"/>
              <a:t>Click on the play button or hit the space bar.</a:t>
            </a:r>
          </a:p>
          <a:p>
            <a:r>
              <a:rPr lang="en-US" dirty="0" smtClean="0"/>
              <a:t>Watch your first animation play! </a:t>
            </a:r>
          </a:p>
          <a:p>
            <a:endParaRPr lang="en-US" dirty="0"/>
          </a:p>
        </p:txBody>
      </p:sp>
    </p:spTree>
    <p:extLst>
      <p:ext uri="{BB962C8B-B14F-4D97-AF65-F5344CB8AC3E}">
        <p14:creationId xmlns:p14="http://schemas.microsoft.com/office/powerpoint/2010/main" val="409252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Stagger the animations</a:t>
            </a:r>
            <a:endParaRPr lang="en-US" dirty="0"/>
          </a:p>
        </p:txBody>
      </p:sp>
      <p:sp>
        <p:nvSpPr>
          <p:cNvPr id="3" name="Content Placeholder 2"/>
          <p:cNvSpPr>
            <a:spLocks noGrp="1"/>
          </p:cNvSpPr>
          <p:nvPr>
            <p:ph idx="1"/>
          </p:nvPr>
        </p:nvSpPr>
        <p:spPr/>
        <p:txBody>
          <a:bodyPr/>
          <a:lstStyle/>
          <a:p>
            <a:r>
              <a:rPr lang="en-US" dirty="0" smtClean="0"/>
              <a:t>Click on the bars next to the individual rectangles in the timeline</a:t>
            </a:r>
          </a:p>
          <a:p>
            <a:r>
              <a:rPr lang="en-US" dirty="0" smtClean="0"/>
              <a:t>Drag the animations to the right – maybe a half-second at a time. </a:t>
            </a:r>
            <a:endParaRPr lang="en-US" dirty="0"/>
          </a:p>
        </p:txBody>
      </p:sp>
    </p:spTree>
    <p:extLst>
      <p:ext uri="{BB962C8B-B14F-4D97-AF65-F5344CB8AC3E}">
        <p14:creationId xmlns:p14="http://schemas.microsoft.com/office/powerpoint/2010/main" val="3500909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144000" cy="4394980"/>
          </a:xfrm>
          <a:prstGeom prst="rect">
            <a:avLst/>
          </a:prstGeom>
        </p:spPr>
      </p:pic>
    </p:spTree>
    <p:extLst>
      <p:ext uri="{BB962C8B-B14F-4D97-AF65-F5344CB8AC3E}">
        <p14:creationId xmlns:p14="http://schemas.microsoft.com/office/powerpoint/2010/main" val="73393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58209"/>
            <a:ext cx="9144000" cy="5499791"/>
          </a:xfrm>
          <a:prstGeom prst="rect">
            <a:avLst/>
          </a:prstGeom>
        </p:spPr>
      </p:pic>
      <p:sp>
        <p:nvSpPr>
          <p:cNvPr id="5" name="Title 4"/>
          <p:cNvSpPr>
            <a:spLocks noGrp="1"/>
          </p:cNvSpPr>
          <p:nvPr>
            <p:ph type="title"/>
          </p:nvPr>
        </p:nvSpPr>
        <p:spPr/>
        <p:txBody>
          <a:bodyPr>
            <a:normAutofit fontScale="90000"/>
          </a:bodyPr>
          <a:lstStyle/>
          <a:p>
            <a:r>
              <a:rPr lang="en-US" dirty="0" smtClean="0"/>
              <a:t>2. Create new project. Save in folder</a:t>
            </a:r>
            <a:endParaRPr lang="en-US" dirty="0"/>
          </a:p>
        </p:txBody>
      </p:sp>
    </p:spTree>
    <p:extLst>
      <p:ext uri="{BB962C8B-B14F-4D97-AF65-F5344CB8AC3E}">
        <p14:creationId xmlns:p14="http://schemas.microsoft.com/office/powerpoint/2010/main" val="111829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21. Fade in students and text</a:t>
            </a:r>
            <a:endParaRPr lang="en-US" dirty="0"/>
          </a:p>
        </p:txBody>
      </p:sp>
      <p:sp>
        <p:nvSpPr>
          <p:cNvPr id="5" name="Content Placeholder 4"/>
          <p:cNvSpPr>
            <a:spLocks noGrp="1"/>
          </p:cNvSpPr>
          <p:nvPr>
            <p:ph idx="1"/>
          </p:nvPr>
        </p:nvSpPr>
        <p:spPr/>
        <p:txBody>
          <a:bodyPr/>
          <a:lstStyle/>
          <a:p>
            <a:r>
              <a:rPr lang="en-US" dirty="0" smtClean="0"/>
              <a:t>Click on the students symbol. </a:t>
            </a:r>
          </a:p>
          <a:p>
            <a:r>
              <a:rPr lang="en-US" dirty="0" smtClean="0"/>
              <a:t>Click on the toggle pin and drag out about 1 second</a:t>
            </a:r>
          </a:p>
          <a:p>
            <a:r>
              <a:rPr lang="en-US" dirty="0" smtClean="0"/>
              <a:t>Up in the left corner, click on Opacity, and drag it down to 0%</a:t>
            </a:r>
          </a:p>
        </p:txBody>
      </p:sp>
    </p:spTree>
    <p:extLst>
      <p:ext uri="{BB962C8B-B14F-4D97-AF65-F5344CB8AC3E}">
        <p14:creationId xmlns:p14="http://schemas.microsoft.com/office/powerpoint/2010/main" val="3858977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1300" y="977900"/>
            <a:ext cx="3568700" cy="4889500"/>
          </a:xfrm>
          <a:prstGeom prst="rect">
            <a:avLst/>
          </a:prstGeom>
        </p:spPr>
      </p:pic>
      <p:cxnSp>
        <p:nvCxnSpPr>
          <p:cNvPr id="4" name="Straight Arrow Connector 3"/>
          <p:cNvCxnSpPr/>
          <p:nvPr/>
        </p:nvCxnSpPr>
        <p:spPr>
          <a:xfrm flipV="1">
            <a:off x="1854911" y="2264414"/>
            <a:ext cx="1712868" cy="14873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91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Repeat for the text box</a:t>
            </a:r>
            <a:endParaRPr lang="en-US" dirty="0"/>
          </a:p>
        </p:txBody>
      </p:sp>
      <p:sp>
        <p:nvSpPr>
          <p:cNvPr id="3" name="Content Placeholder 2"/>
          <p:cNvSpPr>
            <a:spLocks noGrp="1"/>
          </p:cNvSpPr>
          <p:nvPr>
            <p:ph idx="1"/>
          </p:nvPr>
        </p:nvSpPr>
        <p:spPr/>
        <p:txBody>
          <a:bodyPr/>
          <a:lstStyle/>
          <a:p>
            <a:r>
              <a:rPr lang="en-US" dirty="0" smtClean="0"/>
              <a:t>Turn off the toggle pin. </a:t>
            </a:r>
          </a:p>
          <a:p>
            <a:r>
              <a:rPr lang="en-US" dirty="0" smtClean="0"/>
              <a:t>Click and drag the layers further to the right, so that the timing is such that the animations take place as the other animations are ending. </a:t>
            </a:r>
            <a:endParaRPr lang="en-US" dirty="0"/>
          </a:p>
        </p:txBody>
      </p:sp>
    </p:spTree>
    <p:extLst>
      <p:ext uri="{BB962C8B-B14F-4D97-AF65-F5344CB8AC3E}">
        <p14:creationId xmlns:p14="http://schemas.microsoft.com/office/powerpoint/2010/main" val="146783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38300"/>
            <a:ext cx="9144000" cy="3561451"/>
          </a:xfrm>
          <a:prstGeom prst="rect">
            <a:avLst/>
          </a:prstGeom>
        </p:spPr>
      </p:pic>
      <p:sp>
        <p:nvSpPr>
          <p:cNvPr id="3" name="Title 2"/>
          <p:cNvSpPr>
            <a:spLocks noGrp="1"/>
          </p:cNvSpPr>
          <p:nvPr>
            <p:ph type="title"/>
          </p:nvPr>
        </p:nvSpPr>
        <p:spPr/>
        <p:txBody>
          <a:bodyPr/>
          <a:lstStyle/>
          <a:p>
            <a:r>
              <a:rPr lang="en-US" dirty="0" smtClean="0"/>
              <a:t>Play your animation again</a:t>
            </a:r>
            <a:endParaRPr lang="en-US" dirty="0"/>
          </a:p>
        </p:txBody>
      </p:sp>
    </p:spTree>
    <p:extLst>
      <p:ext uri="{BB962C8B-B14F-4D97-AF65-F5344CB8AC3E}">
        <p14:creationId xmlns:p14="http://schemas.microsoft.com/office/powerpoint/2010/main" val="693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Publish your animation</a:t>
            </a:r>
            <a:endParaRPr lang="en-US" dirty="0"/>
          </a:p>
        </p:txBody>
      </p:sp>
      <p:sp>
        <p:nvSpPr>
          <p:cNvPr id="3" name="Content Placeholder 2"/>
          <p:cNvSpPr>
            <a:spLocks noGrp="1"/>
          </p:cNvSpPr>
          <p:nvPr>
            <p:ph idx="1"/>
          </p:nvPr>
        </p:nvSpPr>
        <p:spPr/>
        <p:txBody>
          <a:bodyPr/>
          <a:lstStyle/>
          <a:p>
            <a:r>
              <a:rPr lang="en-US" dirty="0" smtClean="0"/>
              <a:t>File </a:t>
            </a:r>
            <a:r>
              <a:rPr lang="en-US" dirty="0" smtClean="0">
                <a:sym typeface="Wingdings"/>
              </a:rPr>
              <a:t>Publish settings</a:t>
            </a:r>
          </a:p>
          <a:p>
            <a:r>
              <a:rPr lang="en-US" dirty="0" smtClean="0">
                <a:sym typeface="Wingdings"/>
              </a:rPr>
              <a:t>Web will give you a folder that you can FTP to a website. </a:t>
            </a:r>
          </a:p>
          <a:p>
            <a:r>
              <a:rPr lang="en-US" dirty="0" smtClean="0">
                <a:sym typeface="Wingdings"/>
              </a:rPr>
              <a:t>Animate deployment package gives you something you can import into Dreamweaver. </a:t>
            </a:r>
          </a:p>
          <a:p>
            <a:r>
              <a:rPr lang="en-US" dirty="0" err="1" smtClean="0">
                <a:sym typeface="Wingdings"/>
              </a:rPr>
              <a:t>iBooks</a:t>
            </a:r>
            <a:r>
              <a:rPr lang="en-US" dirty="0" smtClean="0">
                <a:sym typeface="Wingdings"/>
              </a:rPr>
              <a:t>/OSX gives you something you can put in an iBook – or turn into an OSX widget. </a:t>
            </a:r>
          </a:p>
          <a:p>
            <a:endParaRPr lang="en-US" dirty="0"/>
          </a:p>
        </p:txBody>
      </p:sp>
    </p:spTree>
    <p:extLst>
      <p:ext uri="{BB962C8B-B14F-4D97-AF65-F5344CB8AC3E}">
        <p14:creationId xmlns:p14="http://schemas.microsoft.com/office/powerpoint/2010/main" val="1088294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7294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week’s assignment</a:t>
            </a:r>
            <a:endParaRPr lang="en-US" dirty="0"/>
          </a:p>
        </p:txBody>
      </p:sp>
      <p:sp>
        <p:nvSpPr>
          <p:cNvPr id="4" name="Content Placeholder 3"/>
          <p:cNvSpPr>
            <a:spLocks noGrp="1"/>
          </p:cNvSpPr>
          <p:nvPr>
            <p:ph idx="1"/>
          </p:nvPr>
        </p:nvSpPr>
        <p:spPr/>
        <p:txBody>
          <a:bodyPr>
            <a:normAutofit fontScale="92500"/>
          </a:bodyPr>
          <a:lstStyle/>
          <a:p>
            <a:r>
              <a:rPr lang="en-US" dirty="0" smtClean="0"/>
              <a:t>Create an animated </a:t>
            </a:r>
            <a:r>
              <a:rPr lang="en-US" dirty="0" err="1" smtClean="0"/>
              <a:t>infographic</a:t>
            </a:r>
            <a:r>
              <a:rPr lang="en-US" dirty="0" smtClean="0"/>
              <a:t>, using some of the data that you found for this week. </a:t>
            </a:r>
          </a:p>
          <a:p>
            <a:r>
              <a:rPr lang="en-US" dirty="0" smtClean="0"/>
              <a:t>You can create your own images – or you can find images on the web. </a:t>
            </a:r>
          </a:p>
          <a:p>
            <a:r>
              <a:rPr lang="en-US" dirty="0" smtClean="0"/>
              <a:t>Upload the folder with your creation to the </a:t>
            </a:r>
            <a:r>
              <a:rPr lang="en-US" dirty="0" err="1" smtClean="0"/>
              <a:t>ASCJweb.com</a:t>
            </a:r>
            <a:r>
              <a:rPr lang="en-US" dirty="0" smtClean="0"/>
              <a:t> shared server space. </a:t>
            </a:r>
          </a:p>
          <a:p>
            <a:r>
              <a:rPr lang="en-US" dirty="0" smtClean="0"/>
              <a:t>Resources: </a:t>
            </a:r>
            <a:r>
              <a:rPr lang="en-US" dirty="0" err="1" smtClean="0"/>
              <a:t>Lynda.com</a:t>
            </a:r>
            <a:r>
              <a:rPr lang="en-US" dirty="0" smtClean="0"/>
              <a:t> videos on </a:t>
            </a:r>
            <a:r>
              <a:rPr lang="en-US" dirty="0" err="1" smtClean="0"/>
              <a:t>Edge</a:t>
            </a:r>
            <a:r>
              <a:rPr lang="en-US" dirty="0" err="1" smtClean="0">
                <a:hlinkClick r:id="rId2"/>
              </a:rPr>
              <a:t>http</a:t>
            </a:r>
            <a:r>
              <a:rPr lang="en-US" dirty="0" smtClean="0">
                <a:hlinkClick r:id="rId2"/>
              </a:rPr>
              <a:t>://www.lynda.com/Edge-Animate-tutorials/Edge-Animate-Essential-Training/108880-2.html</a:t>
            </a:r>
            <a:r>
              <a:rPr lang="en-US" dirty="0" smtClean="0"/>
              <a:t> </a:t>
            </a:r>
          </a:p>
          <a:p>
            <a:endParaRPr lang="en-US" dirty="0"/>
          </a:p>
        </p:txBody>
      </p:sp>
    </p:spTree>
    <p:extLst>
      <p:ext uri="{BB962C8B-B14F-4D97-AF65-F5344CB8AC3E}">
        <p14:creationId xmlns:p14="http://schemas.microsoft.com/office/powerpoint/2010/main" val="413596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Check your folder. </a:t>
            </a:r>
            <a:endParaRPr lang="en-US" dirty="0"/>
          </a:p>
        </p:txBody>
      </p:sp>
      <p:sp>
        <p:nvSpPr>
          <p:cNvPr id="4" name="Content Placeholder 3"/>
          <p:cNvSpPr>
            <a:spLocks noGrp="1"/>
          </p:cNvSpPr>
          <p:nvPr>
            <p:ph idx="1"/>
          </p:nvPr>
        </p:nvSpPr>
        <p:spPr/>
        <p:txBody>
          <a:bodyPr/>
          <a:lstStyle/>
          <a:p>
            <a:r>
              <a:rPr lang="en-US" dirty="0" smtClean="0"/>
              <a:t>You should see a whole bunch of new files. </a:t>
            </a:r>
          </a:p>
          <a:p>
            <a:r>
              <a:rPr lang="en-US" dirty="0" smtClean="0"/>
              <a:t>Note the .</a:t>
            </a:r>
            <a:r>
              <a:rPr lang="en-US" dirty="0" err="1" smtClean="0"/>
              <a:t>js</a:t>
            </a:r>
            <a:r>
              <a:rPr lang="en-US" dirty="0" smtClean="0"/>
              <a:t> file extension. </a:t>
            </a:r>
          </a:p>
          <a:p>
            <a:r>
              <a:rPr lang="en-US" dirty="0" smtClean="0"/>
              <a:t>The .an is the Edge </a:t>
            </a:r>
            <a:r>
              <a:rPr lang="en-US" b="1" u="sng" dirty="0" smtClean="0"/>
              <a:t>An</a:t>
            </a:r>
            <a:r>
              <a:rPr lang="en-US" dirty="0" smtClean="0"/>
              <a:t>imate file</a:t>
            </a:r>
            <a:endParaRPr lang="en-US" dirty="0"/>
          </a:p>
        </p:txBody>
      </p:sp>
      <p:pic>
        <p:nvPicPr>
          <p:cNvPr id="3" name="Picture 2"/>
          <p:cNvPicPr>
            <a:picLocks noChangeAspect="1"/>
          </p:cNvPicPr>
          <p:nvPr/>
        </p:nvPicPr>
        <p:blipFill>
          <a:blip r:embed="rId3"/>
          <a:stretch>
            <a:fillRect/>
          </a:stretch>
        </p:blipFill>
        <p:spPr>
          <a:xfrm>
            <a:off x="0" y="3766652"/>
            <a:ext cx="9144000" cy="2652765"/>
          </a:xfrm>
          <a:prstGeom prst="rect">
            <a:avLst/>
          </a:prstGeom>
        </p:spPr>
      </p:pic>
    </p:spTree>
    <p:extLst>
      <p:ext uri="{BB962C8B-B14F-4D97-AF65-F5344CB8AC3E}">
        <p14:creationId xmlns:p14="http://schemas.microsoft.com/office/powerpoint/2010/main" val="9316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82" y="23965"/>
            <a:ext cx="8229600" cy="1143000"/>
          </a:xfrm>
        </p:spPr>
        <p:txBody>
          <a:bodyPr/>
          <a:lstStyle/>
          <a:p>
            <a:r>
              <a:rPr lang="en-US" dirty="0" smtClean="0"/>
              <a:t>A brief explanation of the interface</a:t>
            </a:r>
            <a:endParaRPr lang="en-US" dirty="0"/>
          </a:p>
        </p:txBody>
      </p:sp>
      <p:pic>
        <p:nvPicPr>
          <p:cNvPr id="4" name="Picture 3"/>
          <p:cNvPicPr>
            <a:picLocks noChangeAspect="1"/>
          </p:cNvPicPr>
          <p:nvPr/>
        </p:nvPicPr>
        <p:blipFill>
          <a:blip r:embed="rId3"/>
          <a:stretch>
            <a:fillRect/>
          </a:stretch>
        </p:blipFill>
        <p:spPr>
          <a:xfrm>
            <a:off x="0" y="1371600"/>
            <a:ext cx="9144000" cy="5486400"/>
          </a:xfrm>
          <a:prstGeom prst="rect">
            <a:avLst/>
          </a:prstGeom>
        </p:spPr>
      </p:pic>
      <p:sp>
        <p:nvSpPr>
          <p:cNvPr id="5" name="TextBox 4"/>
          <p:cNvSpPr txBox="1"/>
          <p:nvPr/>
        </p:nvSpPr>
        <p:spPr>
          <a:xfrm>
            <a:off x="7311023" y="924961"/>
            <a:ext cx="885677" cy="369332"/>
          </a:xfrm>
          <a:prstGeom prst="rect">
            <a:avLst/>
          </a:prstGeom>
          <a:noFill/>
          <a:ln>
            <a:noFill/>
          </a:ln>
        </p:spPr>
        <p:txBody>
          <a:bodyPr wrap="square" rtlCol="0">
            <a:spAutoFit/>
          </a:bodyPr>
          <a:lstStyle/>
          <a:p>
            <a:r>
              <a:rPr lang="en-US" dirty="0" smtClean="0">
                <a:solidFill>
                  <a:srgbClr val="FF0000"/>
                </a:solidFill>
              </a:rPr>
              <a:t>Stage</a:t>
            </a:r>
            <a:endParaRPr lang="en-US" dirty="0">
              <a:solidFill>
                <a:srgbClr val="FF0000"/>
              </a:solidFill>
            </a:endParaRPr>
          </a:p>
        </p:txBody>
      </p:sp>
      <p:cxnSp>
        <p:nvCxnSpPr>
          <p:cNvPr id="7" name="Straight Arrow Connector 6"/>
          <p:cNvCxnSpPr/>
          <p:nvPr/>
        </p:nvCxnSpPr>
        <p:spPr>
          <a:xfrm flipH="1">
            <a:off x="6508899" y="1287616"/>
            <a:ext cx="1077854" cy="9015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7507" y="4637454"/>
            <a:ext cx="1119631" cy="369332"/>
          </a:xfrm>
          <a:prstGeom prst="rect">
            <a:avLst/>
          </a:prstGeom>
          <a:noFill/>
        </p:spPr>
        <p:txBody>
          <a:bodyPr wrap="square" rtlCol="0">
            <a:spAutoFit/>
          </a:bodyPr>
          <a:lstStyle/>
          <a:p>
            <a:r>
              <a:rPr lang="en-US" dirty="0" smtClean="0">
                <a:solidFill>
                  <a:srgbClr val="FF0000"/>
                </a:solidFill>
              </a:rPr>
              <a:t>Timeline</a:t>
            </a:r>
            <a:endParaRPr lang="en-US" dirty="0">
              <a:solidFill>
                <a:srgbClr val="FF0000"/>
              </a:solidFill>
            </a:endParaRPr>
          </a:p>
        </p:txBody>
      </p:sp>
      <p:cxnSp>
        <p:nvCxnSpPr>
          <p:cNvPr id="10" name="Straight Arrow Connector 9"/>
          <p:cNvCxnSpPr/>
          <p:nvPr/>
        </p:nvCxnSpPr>
        <p:spPr>
          <a:xfrm>
            <a:off x="1011010" y="5006786"/>
            <a:ext cx="2281039" cy="7670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61673" y="907421"/>
            <a:ext cx="1470560" cy="369332"/>
          </a:xfrm>
          <a:prstGeom prst="rect">
            <a:avLst/>
          </a:prstGeom>
          <a:noFill/>
        </p:spPr>
        <p:txBody>
          <a:bodyPr wrap="square" rtlCol="0">
            <a:spAutoFit/>
          </a:bodyPr>
          <a:lstStyle/>
          <a:p>
            <a:r>
              <a:rPr lang="en-US" dirty="0" smtClean="0">
                <a:solidFill>
                  <a:srgbClr val="FF0000"/>
                </a:solidFill>
              </a:rPr>
              <a:t>Properties</a:t>
            </a:r>
            <a:endParaRPr lang="en-US" dirty="0">
              <a:solidFill>
                <a:srgbClr val="FF0000"/>
              </a:solidFill>
            </a:endParaRPr>
          </a:p>
        </p:txBody>
      </p:sp>
      <p:cxnSp>
        <p:nvCxnSpPr>
          <p:cNvPr id="15" name="Straight Arrow Connector 14"/>
          <p:cNvCxnSpPr/>
          <p:nvPr/>
        </p:nvCxnSpPr>
        <p:spPr>
          <a:xfrm flipH="1">
            <a:off x="1011010" y="1276753"/>
            <a:ext cx="726924" cy="10377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08900" y="5564944"/>
            <a:ext cx="1077854" cy="367654"/>
          </a:xfrm>
          <a:prstGeom prst="rect">
            <a:avLst/>
          </a:prstGeom>
          <a:noFill/>
        </p:spPr>
        <p:txBody>
          <a:bodyPr wrap="square" rtlCol="0">
            <a:spAutoFit/>
          </a:bodyPr>
          <a:lstStyle/>
          <a:p>
            <a:r>
              <a:rPr lang="en-US" dirty="0" smtClean="0">
                <a:solidFill>
                  <a:srgbClr val="FF0000"/>
                </a:solidFill>
              </a:rPr>
              <a:t>Library</a:t>
            </a:r>
            <a:endParaRPr lang="en-US" dirty="0">
              <a:solidFill>
                <a:srgbClr val="FF0000"/>
              </a:solidFill>
            </a:endParaRPr>
          </a:p>
        </p:txBody>
      </p:sp>
      <p:cxnSp>
        <p:nvCxnSpPr>
          <p:cNvPr id="19" name="Straight Arrow Connector 18"/>
          <p:cNvCxnSpPr/>
          <p:nvPr/>
        </p:nvCxnSpPr>
        <p:spPr>
          <a:xfrm flipV="1">
            <a:off x="7311023" y="4461983"/>
            <a:ext cx="802123" cy="12366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75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Set size to 1024 x 768</a:t>
            </a:r>
            <a:endParaRPr lang="en-US" dirty="0"/>
          </a:p>
        </p:txBody>
      </p:sp>
      <p:sp>
        <p:nvSpPr>
          <p:cNvPr id="4" name="Content Placeholder 3"/>
          <p:cNvSpPr>
            <a:spLocks noGrp="1"/>
          </p:cNvSpPr>
          <p:nvPr>
            <p:ph idx="1"/>
          </p:nvPr>
        </p:nvSpPr>
        <p:spPr/>
        <p:txBody>
          <a:bodyPr/>
          <a:lstStyle/>
          <a:p>
            <a:r>
              <a:rPr lang="en-US" dirty="0" smtClean="0"/>
              <a:t>You may need to zoom out to see everything</a:t>
            </a:r>
            <a:endParaRPr lang="en-US" dirty="0"/>
          </a:p>
        </p:txBody>
      </p:sp>
      <p:pic>
        <p:nvPicPr>
          <p:cNvPr id="3" name="Picture 2"/>
          <p:cNvPicPr>
            <a:picLocks noChangeAspect="1"/>
          </p:cNvPicPr>
          <p:nvPr/>
        </p:nvPicPr>
        <p:blipFill>
          <a:blip r:embed="rId3"/>
          <a:stretch>
            <a:fillRect/>
          </a:stretch>
        </p:blipFill>
        <p:spPr>
          <a:xfrm>
            <a:off x="0" y="2561028"/>
            <a:ext cx="9144000" cy="4296972"/>
          </a:xfrm>
          <a:prstGeom prst="rect">
            <a:avLst/>
          </a:prstGeom>
        </p:spPr>
      </p:pic>
      <p:cxnSp>
        <p:nvCxnSpPr>
          <p:cNvPr id="6" name="Straight Arrow Connector 5"/>
          <p:cNvCxnSpPr/>
          <p:nvPr/>
        </p:nvCxnSpPr>
        <p:spPr>
          <a:xfrm flipH="1">
            <a:off x="994299" y="2941232"/>
            <a:ext cx="1268771" cy="4094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18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23855" cy="1325562"/>
          </a:xfrm>
        </p:spPr>
        <p:txBody>
          <a:bodyPr>
            <a:normAutofit fontScale="90000"/>
          </a:bodyPr>
          <a:lstStyle/>
          <a:p>
            <a:r>
              <a:rPr lang="en-US" dirty="0" smtClean="0"/>
              <a:t>5. Set color swatches</a:t>
            </a:r>
            <a:endParaRPr lang="en-US" dirty="0"/>
          </a:p>
        </p:txBody>
      </p:sp>
      <p:sp>
        <p:nvSpPr>
          <p:cNvPr id="3" name="Content Placeholder 2"/>
          <p:cNvSpPr>
            <a:spLocks noGrp="1"/>
          </p:cNvSpPr>
          <p:nvPr>
            <p:ph idx="1"/>
          </p:nvPr>
        </p:nvSpPr>
        <p:spPr>
          <a:xfrm>
            <a:off x="457200" y="2205925"/>
            <a:ext cx="3586840" cy="4262826"/>
          </a:xfrm>
        </p:spPr>
        <p:txBody>
          <a:bodyPr>
            <a:normAutofit fontScale="92500" lnSpcReduction="10000"/>
          </a:bodyPr>
          <a:lstStyle/>
          <a:p>
            <a:r>
              <a:rPr lang="en-US" dirty="0" smtClean="0"/>
              <a:t>Pick colors you like for your bar charts</a:t>
            </a:r>
          </a:p>
          <a:p>
            <a:r>
              <a:rPr lang="en-US" dirty="0" smtClean="0"/>
              <a:t>Drag the circle around and then click on the plus sign to fill in the boxes with the color you want to use</a:t>
            </a:r>
            <a:endParaRPr lang="en-US" dirty="0"/>
          </a:p>
        </p:txBody>
      </p:sp>
      <p:pic>
        <p:nvPicPr>
          <p:cNvPr id="4" name="Picture 3"/>
          <p:cNvPicPr>
            <a:picLocks noChangeAspect="1"/>
          </p:cNvPicPr>
          <p:nvPr/>
        </p:nvPicPr>
        <p:blipFill>
          <a:blip r:embed="rId3"/>
          <a:stretch>
            <a:fillRect/>
          </a:stretch>
        </p:blipFill>
        <p:spPr>
          <a:xfrm>
            <a:off x="4281055" y="0"/>
            <a:ext cx="4862945" cy="6858000"/>
          </a:xfrm>
          <a:prstGeom prst="rect">
            <a:avLst/>
          </a:prstGeom>
        </p:spPr>
      </p:pic>
    </p:spTree>
    <p:extLst>
      <p:ext uri="{BB962C8B-B14F-4D97-AF65-F5344CB8AC3E}">
        <p14:creationId xmlns:p14="http://schemas.microsoft.com/office/powerpoint/2010/main" val="253690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40668" y="0"/>
            <a:ext cx="4703332" cy="6858000"/>
          </a:xfrm>
          <a:prstGeom prst="rect">
            <a:avLst/>
          </a:prstGeom>
        </p:spPr>
      </p:pic>
      <p:sp>
        <p:nvSpPr>
          <p:cNvPr id="5" name="TextBox 4"/>
          <p:cNvSpPr txBox="1"/>
          <p:nvPr/>
        </p:nvSpPr>
        <p:spPr>
          <a:xfrm>
            <a:off x="492971" y="609971"/>
            <a:ext cx="3659689" cy="1754327"/>
          </a:xfrm>
          <a:prstGeom prst="rect">
            <a:avLst/>
          </a:prstGeom>
          <a:noFill/>
        </p:spPr>
        <p:txBody>
          <a:bodyPr wrap="square" rtlCol="0">
            <a:spAutoFit/>
          </a:bodyPr>
          <a:lstStyle/>
          <a:p>
            <a:r>
              <a:rPr lang="en-US" sz="3600" dirty="0" smtClean="0"/>
              <a:t>Make sure that at least one of the colors is black. </a:t>
            </a:r>
            <a:endParaRPr lang="en-US" sz="3600" dirty="0"/>
          </a:p>
        </p:txBody>
      </p:sp>
    </p:spTree>
    <p:extLst>
      <p:ext uri="{BB962C8B-B14F-4D97-AF65-F5344CB8AC3E}">
        <p14:creationId xmlns:p14="http://schemas.microsoft.com/office/powerpoint/2010/main" val="35487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Draw a rectangle</a:t>
            </a:r>
            <a:endParaRPr lang="en-US" dirty="0"/>
          </a:p>
        </p:txBody>
      </p:sp>
      <p:pic>
        <p:nvPicPr>
          <p:cNvPr id="4" name="Content Placeholder 3"/>
          <p:cNvPicPr>
            <a:picLocks noGrp="1" noChangeAspect="1"/>
          </p:cNvPicPr>
          <p:nvPr>
            <p:ph idx="1"/>
          </p:nvPr>
        </p:nvPicPr>
        <p:blipFill>
          <a:blip r:embed="rId3"/>
          <a:srcRect l="1193" r="1193"/>
          <a:stretch>
            <a:fillRect/>
          </a:stretch>
        </p:blipFill>
        <p:spPr>
          <a:xfrm>
            <a:off x="457200" y="2168393"/>
            <a:ext cx="8229600" cy="4525963"/>
          </a:xfrm>
        </p:spPr>
      </p:pic>
      <p:sp>
        <p:nvSpPr>
          <p:cNvPr id="5" name="TextBox 4"/>
          <p:cNvSpPr txBox="1"/>
          <p:nvPr/>
        </p:nvSpPr>
        <p:spPr>
          <a:xfrm>
            <a:off x="457200" y="1311856"/>
            <a:ext cx="7998519" cy="646331"/>
          </a:xfrm>
          <a:prstGeom prst="rect">
            <a:avLst/>
          </a:prstGeom>
          <a:noFill/>
        </p:spPr>
        <p:txBody>
          <a:bodyPr wrap="square" rtlCol="0">
            <a:spAutoFit/>
          </a:bodyPr>
          <a:lstStyle/>
          <a:p>
            <a:r>
              <a:rPr lang="en-US" dirty="0" smtClean="0"/>
              <a:t>Click on the rectangle tool in the upper left – or hit keyboard shortcut “M”</a:t>
            </a:r>
          </a:p>
          <a:p>
            <a:r>
              <a:rPr lang="en-US" dirty="0" smtClean="0"/>
              <a:t>Then click on the left little box under “Color” and choose a color</a:t>
            </a:r>
            <a:endParaRPr lang="en-US" dirty="0"/>
          </a:p>
        </p:txBody>
      </p:sp>
      <p:cxnSp>
        <p:nvCxnSpPr>
          <p:cNvPr id="7" name="Straight Arrow Connector 6"/>
          <p:cNvCxnSpPr/>
          <p:nvPr/>
        </p:nvCxnSpPr>
        <p:spPr>
          <a:xfrm flipH="1" flipV="1">
            <a:off x="1412072" y="2431530"/>
            <a:ext cx="1011010" cy="9191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902389" y="4470338"/>
            <a:ext cx="902389" cy="843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54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1578</TotalTime>
  <Words>1589</Words>
  <Application>Microsoft Macintosh PowerPoint</Application>
  <PresentationFormat>On-screen Show (4:3)</PresentationFormat>
  <Paragraphs>148</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Animating Web Graphics Using Adobe Edge</vt:lpstr>
      <vt:lpstr>1. Setting up your project </vt:lpstr>
      <vt:lpstr>2. Create new project. Save in folder</vt:lpstr>
      <vt:lpstr>3. Check your folder. </vt:lpstr>
      <vt:lpstr>A brief explanation of the interface</vt:lpstr>
      <vt:lpstr>4. Set size to 1024 x 768</vt:lpstr>
      <vt:lpstr>5. Set color swatches</vt:lpstr>
      <vt:lpstr>PowerPoint Presentation</vt:lpstr>
      <vt:lpstr>6. Draw a rectangle</vt:lpstr>
      <vt:lpstr>7. Adjust height &amp; width</vt:lpstr>
      <vt:lpstr>8. Import scale and person pngs</vt:lpstr>
      <vt:lpstr>Reality check: does it look like this?</vt:lpstr>
      <vt:lpstr>9. Let’s add some web fonts</vt:lpstr>
      <vt:lpstr>10. Write something</vt:lpstr>
      <vt:lpstr>11. Now get creative</vt:lpstr>
      <vt:lpstr>Reality Check</vt:lpstr>
      <vt:lpstr>12. Time to clip and clone</vt:lpstr>
      <vt:lpstr>13. Get precise about it. </vt:lpstr>
      <vt:lpstr>14. Clone the people</vt:lpstr>
      <vt:lpstr>15. Turn people into symbols</vt:lpstr>
      <vt:lpstr>16. Write another caption</vt:lpstr>
      <vt:lpstr>Ready to animate?</vt:lpstr>
      <vt:lpstr>PowerPoint Presentation</vt:lpstr>
      <vt:lpstr>17. Animate the first bar. </vt:lpstr>
      <vt:lpstr>PowerPoint Presentation</vt:lpstr>
      <vt:lpstr>18. Click on the Easing panel</vt:lpstr>
      <vt:lpstr>19. Click on the toggle pin </vt:lpstr>
      <vt:lpstr>20. Stagger the animations</vt:lpstr>
      <vt:lpstr>PowerPoint Presentation</vt:lpstr>
      <vt:lpstr>21. Fade in students and text</vt:lpstr>
      <vt:lpstr>PowerPoint Presentation</vt:lpstr>
      <vt:lpstr>22. Repeat for the text box</vt:lpstr>
      <vt:lpstr>Play your animation again</vt:lpstr>
      <vt:lpstr>23. Publish your animation</vt:lpstr>
      <vt:lpstr>PowerPoint Presentation</vt:lpstr>
      <vt:lpstr>Next week’s assignment</vt:lpstr>
    </vt:vector>
  </TitlesOfParts>
  <Company>Artesian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LaFontaine</dc:creator>
  <cp:lastModifiedBy>David LaFontaine</cp:lastModifiedBy>
  <cp:revision>18</cp:revision>
  <dcterms:created xsi:type="dcterms:W3CDTF">2014-02-26T01:34:15Z</dcterms:created>
  <dcterms:modified xsi:type="dcterms:W3CDTF">2014-02-27T03:53:09Z</dcterms:modified>
</cp:coreProperties>
</file>